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Source Code Pr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DF46251-6712-4F66-A10B-4784C50A8334}">
  <a:tblStyle styleId="{3DF46251-6712-4F66-A10B-4784C50A83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96fe0cf2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96fe0cf2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696fe0cf2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696fe0cf2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96fe0cf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96fe0cf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96fe0cf2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96fe0cf2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96fe0cf2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696fe0cf2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696fe0cf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696fe0cf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696fe0cf2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696fe0cf2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696fe0cf2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696fe0cf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696fe0cf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696fe0cf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696fe0cf2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696fe0cf2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96fe0cf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96fe0cf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696fe0cf2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696fe0cf2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rgbClr val="45A1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rgbClr val="45A1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08275" y="4497424"/>
            <a:ext cx="1435725" cy="6460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businessinsider.com/most-expensive-sneakers-sold-last-year-resale-2019-4" TargetMode="External"/><Relationship Id="rId4" Type="http://schemas.openxmlformats.org/officeDocument/2006/relationships/hyperlink" Target="https://www.cnbc.com/2019/06/26/stockx-a-stock-exchange-for-sneakers-is-now-worth-1-billion.html" TargetMode="External"/><Relationship Id="rId5" Type="http://schemas.openxmlformats.org/officeDocument/2006/relationships/hyperlink" Target="https://www.wsj.com/articles/stockx-hub-for-sneakerheads-is-latest-1-billion-unicorn-11561571959" TargetMode="External"/><Relationship Id="rId6" Type="http://schemas.openxmlformats.org/officeDocument/2006/relationships/hyperlink" Target="https://www.stockx.com" TargetMode="External"/><Relationship Id="rId7" Type="http://schemas.openxmlformats.org/officeDocument/2006/relationships/hyperlink" Target="https://www.businessinsider.com/teen-makes-money-selling-sneakers-stockx-2019-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Hype on StockX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 Analyst: Jake Moon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75" y="3485200"/>
            <a:ext cx="1260600" cy="12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Tree-based</a:t>
            </a:r>
            <a:r>
              <a:rPr lang="en" sz="2000"/>
              <a:t> models</a:t>
            </a:r>
            <a:r>
              <a:rPr lang="en" sz="2000"/>
              <a:t> can capture complex relationship of features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series of prices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More shoe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Social media popularity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Pricing from other sites</a:t>
            </a:r>
            <a:endParaRPr sz="2000"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25" y="3867350"/>
            <a:ext cx="3074375" cy="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925" y="2123675"/>
            <a:ext cx="4430077" cy="21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500" y="4568725"/>
            <a:ext cx="2022278" cy="3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588" y="4246525"/>
            <a:ext cx="2957810" cy="83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00" y="1315250"/>
            <a:ext cx="6454000" cy="363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https://www.businessinsider.com/most-expensive-sneakers-sold-last-year-resale-2019-4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https://www.cnbc.com/2019/06/26/stockx-a-stock-exchange-for-sneakers-is-now-worth-1-billion.html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https://www.wsj.com/articles/stockx-hub-for-sneakerheads-is-latest-1-billion-unicorn-11561571959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https://www.stockx.com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7"/>
              </a:rPr>
              <a:t>https://www.businessinsider.com/teen-makes-money-selling-sneakers-stockx-2019-8</a:t>
            </a:r>
            <a:r>
              <a:rPr lang="en" sz="1700"/>
              <a:t>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Continued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50" y="1350450"/>
            <a:ext cx="4652151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Business Proposal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468825"/>
            <a:ext cx="42603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Invest in shoes from resellers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Undervalued shoes despite indicators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model to identify</a:t>
            </a:r>
            <a:r>
              <a:rPr lang="en"/>
              <a:t> undervalued shoes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Upside on news, limited quantity, more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Shoes &lt; $1200 predictable 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00" y="780000"/>
            <a:ext cx="4260300" cy="30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096400" y="3739675"/>
            <a:ext cx="37359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Source Code Pro"/>
                <a:ea typeface="Source Code Pro"/>
                <a:cs typeface="Source Code Pro"/>
                <a:sym typeface="Source Code Pro"/>
              </a:rPr>
              <a:t>adidas Human Race NMD Pharrell x Chanel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Source Code Pro"/>
                <a:ea typeface="Source Code Pro"/>
                <a:cs typeface="Source Code Pro"/>
                <a:sym typeface="Source Code Pro"/>
              </a:rPr>
              <a:t>Average Sale Price: $5,631</a:t>
            </a:r>
            <a:endParaRPr sz="1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You Invest?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Sneaker resale is a </a:t>
            </a:r>
            <a:r>
              <a:rPr lang="en"/>
              <a:t>$2 bil</a:t>
            </a:r>
            <a:r>
              <a:rPr lang="en"/>
              <a:t>lion</a:t>
            </a:r>
            <a:r>
              <a:rPr lang="en"/>
              <a:t> market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Projected to reach $6 bil</a:t>
            </a:r>
            <a:r>
              <a:rPr lang="en"/>
              <a:t>lion</a:t>
            </a:r>
            <a:r>
              <a:rPr lang="en"/>
              <a:t> by 2025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Sneaker resale website, StockX.com hits $1 billion valuation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Sell sneakers over retail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Transparent, actionable data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68200" y="1468825"/>
            <a:ext cx="46794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Scraped 2863 StockX pages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133 unique shoes (w/ different sizes)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Target: last sale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features: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</a:t>
            </a:r>
            <a:r>
              <a:rPr lang="en" sz="1800"/>
              <a:t>ize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Release date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Retail price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# sales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Volatility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Brand</a:t>
            </a:r>
            <a:endParaRPr sz="18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225" y="200150"/>
            <a:ext cx="4282700" cy="126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300" y="1468825"/>
            <a:ext cx="2528525" cy="168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150" y="1468825"/>
            <a:ext cx="2041849" cy="2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7300" y="3264950"/>
            <a:ext cx="2528525" cy="1373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Continued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913375" y="1468825"/>
            <a:ext cx="42306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Cleaned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extreme cases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Engineered features: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Celebrity endorsement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Travis Scott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Days since release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# of sales as proxy of supply and “hype”</a:t>
            </a:r>
            <a:endParaRPr sz="18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7879"/>
            <a:ext cx="4913375" cy="361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Model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5093700" y="1374488"/>
            <a:ext cx="3738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 R-sq (60%): 0.343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R-sq (20%): 0.346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Validation R-sq (20%): 0.335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Noisy at higher sale values</a:t>
            </a:r>
            <a:endParaRPr sz="18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0" y="1021813"/>
            <a:ext cx="4721574" cy="380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</a:t>
            </a:r>
            <a:r>
              <a:rPr lang="en"/>
              <a:t>Model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116775" y="1150725"/>
            <a:ext cx="36465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2-degree polynomial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Lasso, α = 0.01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size dummies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Train R-sq (60%): 0.575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Test R-sq (20%): 0.543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Validation R-sq (20%): 0.531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43" y="1150725"/>
            <a:ext cx="4635757" cy="373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Features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8625"/>
            <a:ext cx="8839198" cy="34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Candidates</a:t>
            </a:r>
            <a:endParaRPr/>
          </a:p>
        </p:txBody>
      </p:sp>
      <p:graphicFrame>
        <p:nvGraphicFramePr>
          <p:cNvPr id="122" name="Google Shape;122;p21"/>
          <p:cNvGraphicFramePr/>
          <p:nvPr/>
        </p:nvGraphicFramePr>
        <p:xfrm>
          <a:off x="311700" y="1152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{3DF46251-6712-4F66-A10B-4784C50A8334}</a:tableStyleId>
              </a:tblPr>
              <a:tblGrid>
                <a:gridCol w="1926425"/>
                <a:gridCol w="949925"/>
                <a:gridCol w="896450"/>
                <a:gridCol w="960925"/>
                <a:gridCol w="107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Name</a:t>
                      </a:r>
                      <a:endParaRPr b="1"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Size</a:t>
                      </a:r>
                      <a:endParaRPr b="1"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Last </a:t>
                      </a:r>
                      <a:r>
                        <a:rPr b="1" lang="en" sz="1200"/>
                        <a:t>Sale Value</a:t>
                      </a:r>
                      <a:endParaRPr b="1"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</a:t>
                      </a:r>
                      <a:r>
                        <a:rPr b="1" lang="en" sz="1200"/>
                        <a:t>redicted</a:t>
                      </a:r>
                      <a:endParaRPr b="1"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Upside </a:t>
                      </a:r>
                      <a:r>
                        <a:rPr b="1" lang="en" sz="1200"/>
                        <a:t>Potential</a:t>
                      </a:r>
                      <a:endParaRPr b="1"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Nike Blazer Mid 77 Vintage White Black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10.0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100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453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353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Jordan 1 Retro High Travis Scott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15.0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720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1016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296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Nike Blazer Mid 77 Vintage White Black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10.5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94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382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288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Nike Vapor Street Off-White Black Laser 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6.5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124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410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286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Nike Vapor Street Off-White Black Laser 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7.5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135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416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$</a:t>
                      </a:r>
                      <a:r>
                        <a:rPr lang="en" sz="1200"/>
                        <a:t>281</a:t>
                      </a:r>
                      <a:endParaRPr sz="1200"/>
                    </a:p>
                  </a:txBody>
                  <a:tcPr marT="57150" marB="57150" marR="57150" marL="5715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450" y="0"/>
            <a:ext cx="2806550" cy="187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2225" y="1958951"/>
            <a:ext cx="2716700" cy="181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